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748" r:id="rId2"/>
    <p:sldId id="886" r:id="rId3"/>
    <p:sldId id="887" r:id="rId4"/>
    <p:sldId id="1578" r:id="rId5"/>
    <p:sldId id="1579" r:id="rId6"/>
    <p:sldId id="1580" r:id="rId7"/>
    <p:sldId id="889" r:id="rId8"/>
    <p:sldId id="890" r:id="rId9"/>
    <p:sldId id="891" r:id="rId10"/>
    <p:sldId id="1486" r:id="rId11"/>
    <p:sldId id="1485" r:id="rId12"/>
    <p:sldId id="1487" r:id="rId13"/>
    <p:sldId id="1555" r:id="rId14"/>
    <p:sldId id="1553" r:id="rId15"/>
    <p:sldId id="900" r:id="rId16"/>
    <p:sldId id="908" r:id="rId17"/>
    <p:sldId id="919" r:id="rId18"/>
    <p:sldId id="909" r:id="rId19"/>
    <p:sldId id="911" r:id="rId20"/>
    <p:sldId id="1554" r:id="rId21"/>
    <p:sldId id="1556" r:id="rId22"/>
    <p:sldId id="1557" r:id="rId23"/>
    <p:sldId id="1559" r:id="rId24"/>
    <p:sldId id="1351" r:id="rId25"/>
    <p:sldId id="1581" r:id="rId26"/>
    <p:sldId id="1583" r:id="rId27"/>
    <p:sldId id="1558" r:id="rId28"/>
    <p:sldId id="388" r:id="rId29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511" autoAdjust="0"/>
    <p:restoredTop sz="94616" autoAdjust="0"/>
  </p:normalViewPr>
  <p:slideViewPr>
    <p:cSldViewPr snapToGrid="0">
      <p:cViewPr varScale="1">
        <p:scale>
          <a:sx n="120" d="100"/>
          <a:sy n="120" d="100"/>
        </p:scale>
        <p:origin x="741" y="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17205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29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425FB-D4F1-80AB-7808-46302F392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F0E04D-053A-D25D-6F01-3A607B8E44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3C7DE3-1225-1A6A-E6BA-ABBD1E1D29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953421-DB58-951E-A766-4E684ADDDA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8679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FE55F-DABB-D12A-70A1-E16CFDFEB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055901-D4A8-4BA1-092E-305FC8DF0D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0E4E39-55C7-4B89-D27A-5227AD834B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2560D-5F88-9171-2362-848C2159C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4681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13412-4594-8B60-36CF-17756F366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B61EA0-A9FB-BEE4-CB9C-87B92919BC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158FB2-A895-7B8D-338A-21EC536DCA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FEEEAC-584F-CA33-19EB-3DD4823803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57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59A22-574B-5381-8EE3-F8D912DA9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FE9616-C453-D501-21A3-AE246EE400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7B831D-3116-7A2C-0E58-9B6ABC4CAF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EB98F-F7B2-4E62-8C43-45E9289B86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70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EDBC-E1CB-447B-A6CB-199B83D30E5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400"/>
            </a:lvl1pPr>
            <a:lvl2pPr marL="461963" indent="-4763">
              <a:spcBef>
                <a:spcPts val="1000"/>
              </a:spcBef>
              <a:buNone/>
              <a:defRPr sz="2400"/>
            </a:lvl2pPr>
            <a:lvl3pPr marL="914400" indent="0">
              <a:spcBef>
                <a:spcPts val="800"/>
              </a:spcBef>
              <a:buNone/>
              <a:defRPr sz="2400"/>
            </a:lvl3pPr>
            <a:lvl4pPr marL="1376363" indent="-3175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5E6C-F4B7-4AD9-B1ED-40575804834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410A0-A706-4F13-BF64-58113C4E9CAB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FADF-F447-4E26-B962-00197790B4FB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F53-4D72-4C45-B9D5-E8FF860BA800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973B-7A82-41D8-B415-3A7165D2F9E1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DA78-41C2-45EF-912A-AD1352A66385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AB5EC-A1EA-4B4C-8127-813C8198BD91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99BA-C41E-4203-8A1A-FBA6FE020700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606A-AAA3-4CF0-A5AD-CDB7DB4BC3A1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3412-A15C-45A3-8229-867492880CF6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0651-BB49-4BDA-A267-083EB78EE007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tinyurl.com/W26SearchEngines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umich.instructure.com/files/43942046/download?download_frd=1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umich.bluera.com/umich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F8uR6Z6KLc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sz="3600" dirty="0"/>
            </a:br>
            <a:r>
              <a:rPr lang="en-US" sz="3100"/>
              <a:t>Winter 2026</a:t>
            </a:r>
            <a:br>
              <a:rPr lang="en-US" sz="4000" dirty="0"/>
            </a:br>
            <a:r>
              <a:rPr lang="en-US" sz="3100" dirty="0"/>
              <a:t>Lecture 25:  Review and reflections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final exam review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reflections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commencement address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7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A3F4B-0FCF-4830-74AF-EAFE9EDB1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82853-0311-1B8A-2143-84903F51B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5D3DA9-2D6B-09FB-4660-F6E42CC57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final exam review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reflections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commencement address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E675B-5E67-F080-671D-3FFBB4E5C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514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A3011-27F7-D139-9252-176D83735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37D5F-F8E5-0C97-8CB5-D1232FBD7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remaining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2D2EE-FE1E-605F-0AA4-BDAE56B347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Today:  Review for the final</a:t>
            </a:r>
          </a:p>
          <a:p>
            <a:pPr marL="457200" indent="-457200">
              <a:buAutoNum type="arabicPeriod"/>
            </a:pPr>
            <a:r>
              <a:rPr lang="en-US" dirty="0"/>
              <a:t>Thu April 17, Fri April 18, Tue April 21:  Presentations</a:t>
            </a:r>
          </a:p>
          <a:p>
            <a:pPr marL="457200" indent="-457200">
              <a:buAutoNum type="arabicPeriod"/>
            </a:pPr>
            <a:r>
              <a:rPr lang="en-US" dirty="0"/>
              <a:t>Tues Apr 21:  Peer evals, final reports and project archive due</a:t>
            </a:r>
          </a:p>
          <a:p>
            <a:pPr marL="457200" indent="-457200">
              <a:buAutoNum type="arabicPeriod"/>
            </a:pPr>
            <a:r>
              <a:rPr lang="en-US" dirty="0"/>
              <a:t>Wed April 22 through Wed April 29:  Team debriefs</a:t>
            </a:r>
          </a:p>
          <a:p>
            <a:pPr marL="457200" indent="-457200">
              <a:buAutoNum type="arabicPeriod"/>
            </a:pPr>
            <a:r>
              <a:rPr lang="en-US" dirty="0"/>
              <a:t>Wed April 29 4:00pm:  Optional final exam, Dow 1013 and 1206.</a:t>
            </a:r>
          </a:p>
          <a:p>
            <a:pPr marL="457200" indent="-457200"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8AC3F-F35C-E04D-F568-CF3591705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083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24F42-BC7B-BE49-C11E-11DF99E5F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2B8BE-1BC3-4494-531D-BF68F757A4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Fill out your column of the search engine comparison spreadsheet at </a:t>
            </a:r>
            <a:r>
              <a:rPr lang="en-US" dirty="0">
                <a:hlinkClick r:id="rId2"/>
              </a:rPr>
              <a:t>https://tinyurl.com/W26SearchEngines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1D660-68F7-C14E-901A-24CD42CB6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75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77A4F-2C05-FD7B-B77C-F63455A91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 order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E92165-5AA1-31B7-C9A1-6714BC593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2610678" cy="3462130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1600" b="1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Thursday April 16</a:t>
            </a:r>
            <a:endParaRPr lang="en-US" sz="1600" b="0" i="0" dirty="0">
              <a:solidFill>
                <a:srgbClr val="222222"/>
              </a:solidFill>
              <a:effectLst/>
              <a:latin typeface="Open Sans" panose="020B0606030504020204" pitchFamily="34" charset="0"/>
            </a:endParaRPr>
          </a:p>
          <a:p>
            <a:pPr algn="l">
              <a:buNone/>
            </a:pPr>
            <a:r>
              <a:rPr lang="en-US" sz="1600" b="0" i="1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Section 005 12:00 to 1:20</a:t>
            </a:r>
          </a:p>
          <a:p>
            <a:pPr algn="l">
              <a:buFont typeface="+mj-lt"/>
              <a:buAutoNum type="arabicPeriod"/>
            </a:pPr>
            <a:r>
              <a:rPr lang="en-US" sz="16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*</a:t>
            </a:r>
            <a:r>
              <a:rPr lang="en-US" sz="1600" b="0" i="0" dirty="0" err="1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ClosedAI</a:t>
            </a:r>
            <a:endParaRPr lang="en-US" sz="1600" b="0" i="0" dirty="0">
              <a:solidFill>
                <a:srgbClr val="222222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en-US" sz="16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*Cache Me If You Can</a:t>
            </a:r>
          </a:p>
          <a:p>
            <a:pPr algn="l">
              <a:buNone/>
            </a:pPr>
            <a:r>
              <a:rPr lang="en-US" sz="1600" b="0" i="1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Section -012 1:30 to 2:50</a:t>
            </a:r>
          </a:p>
          <a:p>
            <a:pPr algn="l">
              <a:buFont typeface="+mj-lt"/>
              <a:buAutoNum type="arabicPeriod"/>
            </a:pPr>
            <a:r>
              <a:rPr lang="en-US" sz="16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The </a:t>
            </a:r>
            <a:r>
              <a:rPr lang="en-US" sz="1600" b="0" i="0" dirty="0" err="1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Avengineers</a:t>
            </a:r>
            <a:endParaRPr lang="en-US" sz="1600" b="0" i="0" dirty="0">
              <a:solidFill>
                <a:srgbClr val="222222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en-US" sz="16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The Ranking Hat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6E0CB-4C95-CFD9-3502-8403AA875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C85C0ED-A0FF-8AA6-2655-23417EBAF600}"/>
              </a:ext>
            </a:extLst>
          </p:cNvPr>
          <p:cNvSpPr txBox="1">
            <a:spLocks/>
          </p:cNvSpPr>
          <p:nvPr/>
        </p:nvSpPr>
        <p:spPr>
          <a:xfrm>
            <a:off x="3266661" y="1600201"/>
            <a:ext cx="2610678" cy="4422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15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4763" algn="l" defTabSz="914400" rtl="0" eaLnBrk="1" latinLnBrk="0" hangingPunct="1">
              <a:spcBef>
                <a:spcPts val="1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6363" indent="-3175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600" b="1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Friday April 17</a:t>
            </a:r>
            <a:endParaRPr lang="en-US" sz="1600" b="0" i="0" dirty="0">
              <a:solidFill>
                <a:srgbClr val="222222"/>
              </a:solidFill>
              <a:effectLst/>
              <a:latin typeface="Open Sans" panose="020B0606030504020204" pitchFamily="34" charset="0"/>
            </a:endParaRPr>
          </a:p>
          <a:p>
            <a:pPr algn="l">
              <a:buNone/>
            </a:pPr>
            <a:r>
              <a:rPr lang="en-US" sz="1600" b="0" i="1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Section -012 1:30 to 3:20</a:t>
            </a:r>
          </a:p>
          <a:p>
            <a:pPr algn="l">
              <a:buFont typeface="+mj-lt"/>
              <a:buAutoNum type="arabicPeriod"/>
            </a:pPr>
            <a:r>
              <a:rPr lang="en-US" sz="16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Seamus the Search Engine</a:t>
            </a:r>
          </a:p>
          <a:p>
            <a:pPr algn="l">
              <a:buFont typeface="+mj-lt"/>
              <a:buAutoNum type="arabicPeriod"/>
            </a:pPr>
            <a:r>
              <a:rPr lang="en-US" sz="16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Bing Chilling</a:t>
            </a:r>
          </a:p>
          <a:p>
            <a:pPr algn="l">
              <a:buFont typeface="+mj-lt"/>
              <a:buAutoNum type="arabicPeriod"/>
            </a:pPr>
            <a:r>
              <a:rPr lang="en-US" sz="16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*404 Found</a:t>
            </a:r>
          </a:p>
          <a:p>
            <a:pPr algn="l">
              <a:buNone/>
            </a:pPr>
            <a:r>
              <a:rPr lang="en-US" sz="1600" b="0" i="1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Section -005 3:30 to 5:20</a:t>
            </a:r>
          </a:p>
          <a:p>
            <a:pPr algn="l">
              <a:buFont typeface="+mj-lt"/>
              <a:buAutoNum type="arabicPeriod"/>
            </a:pPr>
            <a:r>
              <a:rPr lang="en-US" sz="16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Check Engine Light</a:t>
            </a:r>
          </a:p>
          <a:p>
            <a:pPr algn="l">
              <a:buFont typeface="+mj-lt"/>
              <a:buAutoNum type="arabicPeriod"/>
            </a:pPr>
            <a:r>
              <a:rPr lang="en-US" sz="16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The Most </a:t>
            </a:r>
            <a:r>
              <a:rPr lang="en-US" sz="1600" b="0" i="0" dirty="0" err="1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Most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 Wanted</a:t>
            </a:r>
          </a:p>
          <a:p>
            <a:pPr algn="l">
              <a:buFont typeface="+mj-lt"/>
              <a:buAutoNum type="arabicPeriod"/>
            </a:pPr>
            <a:r>
              <a:rPr lang="en-US" sz="16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*I'm Feeling Lucky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B2D232-1507-B986-5ED8-FF4CFD1FDA11}"/>
              </a:ext>
            </a:extLst>
          </p:cNvPr>
          <p:cNvSpPr txBox="1">
            <a:spLocks/>
          </p:cNvSpPr>
          <p:nvPr/>
        </p:nvSpPr>
        <p:spPr>
          <a:xfrm>
            <a:off x="6076122" y="1600201"/>
            <a:ext cx="2610678" cy="3462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15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4763" algn="l" defTabSz="914400" rtl="0" eaLnBrk="1" latinLnBrk="0" hangingPunct="1">
              <a:spcBef>
                <a:spcPts val="1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6363" indent="-3175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None/>
            </a:pPr>
            <a:r>
              <a:rPr lang="en-US" sz="1600" b="1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Tuesday April 21</a:t>
            </a:r>
            <a:endParaRPr lang="en-US" sz="1600" b="0" i="0" dirty="0">
              <a:solidFill>
                <a:srgbClr val="222222"/>
              </a:solidFill>
              <a:effectLst/>
              <a:latin typeface="Open Sans" panose="020B0606030504020204" pitchFamily="34" charset="0"/>
            </a:endParaRPr>
          </a:p>
          <a:p>
            <a:pPr algn="l">
              <a:buNone/>
            </a:pPr>
            <a:r>
              <a:rPr lang="en-US" sz="1600" b="0" i="1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Section 005 12:00 to 1:20</a:t>
            </a:r>
          </a:p>
          <a:p>
            <a:pPr algn="l">
              <a:buFont typeface="+mj-lt"/>
              <a:buAutoNum type="arabicPeriod"/>
            </a:pPr>
            <a:r>
              <a:rPr lang="en-US" sz="16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Browser Juniors</a:t>
            </a:r>
          </a:p>
          <a:p>
            <a:pPr algn="l">
              <a:buFont typeface="+mj-lt"/>
              <a:buAutoNum type="arabicPeriod"/>
            </a:pPr>
            <a:r>
              <a:rPr lang="en-US" sz="1600" b="0" i="0" dirty="0" err="1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OSeans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 7</a:t>
            </a:r>
          </a:p>
          <a:p>
            <a:pPr algn="l">
              <a:buNone/>
            </a:pPr>
            <a:r>
              <a:rPr lang="en-US" sz="1600" b="0" i="1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Section -012 1:30 to 2:50</a:t>
            </a:r>
          </a:p>
          <a:p>
            <a:pPr algn="l">
              <a:buFont typeface="+mj-lt"/>
              <a:buAutoNum type="arabicPeriod"/>
            </a:pPr>
            <a:r>
              <a:rPr lang="en-US" sz="1600" b="0" i="0" dirty="0" err="1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Twoogle</a:t>
            </a:r>
            <a:endParaRPr lang="en-US" sz="1600" b="0" i="0" dirty="0">
              <a:solidFill>
                <a:srgbClr val="222222"/>
              </a:solidFill>
              <a:effectLst/>
              <a:latin typeface="Open Sans" panose="020B0606030504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en-US" sz="1600" b="0" i="0" dirty="0">
                <a:solidFill>
                  <a:srgbClr val="222222"/>
                </a:solidFill>
                <a:effectLst/>
                <a:latin typeface="Open Sans" panose="020B0606030504020204" pitchFamily="34" charset="0"/>
              </a:rPr>
              <a:t>*Crawl Me Maybe?</a:t>
            </a:r>
          </a:p>
        </p:txBody>
      </p:sp>
    </p:spTree>
    <p:extLst>
      <p:ext uri="{BB962C8B-B14F-4D97-AF65-F5344CB8AC3E}">
        <p14:creationId xmlns:p14="http://schemas.microsoft.com/office/powerpoint/2010/main" val="2326831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1B359-4FE9-4934-7925-2E2DF8778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F5293-164E-E664-DF18-7C4B26DB6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A4FB43-B324-D4FC-91B2-BF09C206A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final exam review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reflections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commencement address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AFD0D-E580-9801-4BF3-D49EBAD5B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666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86C10-4D33-9BA1-7EC2-B072E6664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W25 final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D4CEB-C4B4-BED9-ABC3-5F6BD534BE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Posted to Canvas in the Files &gt; Exams &gt; Midterm folder:</a:t>
            </a:r>
          </a:p>
          <a:p>
            <a:r>
              <a:rPr lang="en-US" dirty="0">
                <a:hlinkClick r:id="rId2"/>
              </a:rPr>
              <a:t>EECS498W25 Final Exam Solution.pdf</a:t>
            </a:r>
            <a:endParaRPr lang="en-US" dirty="0"/>
          </a:p>
          <a:p>
            <a:r>
              <a:rPr lang="en-US" dirty="0"/>
              <a:t>Your exam will be similar, 25 TF or MC + 10 short answer.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841D8-347A-5D59-D71B-5F70785E9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552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89271-A86E-4D62-4CD7-31093C9A2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2EF00-7569-C8E1-C292-B5FED5269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75163-4810-5EBF-7735-D26710B26E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final exam review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reflections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commencement address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5CE3C3-FF75-3AEE-1DBC-DD5F8D01F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99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7095A-7248-B94C-3C7C-6B6591191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84CCF-8ECA-7500-C366-B5BE15EC06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hope you enjoyed the course and that you may have better outcomes because our lives intersected.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E6F671-062F-23DC-F288-9AAB1278F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769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8C7CB-37F6-3E81-E366-5D2180367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5D253-7842-ECCF-F6B3-30F803C36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71486-6412-AAAF-86F6-1D354B618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hoped-for outcome was that you learned how to tackle a large system design project on a startup team of 6 o 7.</a:t>
            </a:r>
          </a:p>
          <a:p>
            <a:r>
              <a:rPr lang="en-US" dirty="0"/>
              <a:t>I wanted your experience to be like what I what I experienced at Microsoft (or at least, the good parts.)</a:t>
            </a:r>
          </a:p>
          <a:p>
            <a:r>
              <a:rPr lang="en-US" dirty="0"/>
              <a:t>I hope it helped you think about what kind of career you’d like.</a:t>
            </a:r>
          </a:p>
          <a:p>
            <a:r>
              <a:rPr lang="en-US" dirty="0"/>
              <a:t>I hope it can help you get jobs.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59671F-BDB6-0E3B-6C6B-5BCD81C10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643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7E282-90E5-E2A1-FB28-3C459CBC3F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C5E93-6BC7-0D7A-2BBA-933384AA5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6147B-9ECA-7425-5BFC-74EBE33900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get really good at anything, takes two things.</a:t>
            </a:r>
          </a:p>
          <a:p>
            <a:pPr marL="457200" indent="-457200">
              <a:buAutoNum type="arabicPeriod"/>
            </a:pPr>
            <a:r>
              <a:rPr lang="en-US" dirty="0"/>
              <a:t>You must be able to relentlessly criticize your own work, looking for ways it could be improved.</a:t>
            </a:r>
          </a:p>
          <a:p>
            <a:pPr marL="457200" indent="-457200">
              <a:buAutoNum type="arabicPeriod"/>
            </a:pPr>
            <a:r>
              <a:rPr lang="en-US" dirty="0"/>
              <a:t>You need practice.</a:t>
            </a:r>
          </a:p>
          <a:p>
            <a:r>
              <a:rPr lang="en-US" dirty="0"/>
              <a:t>You can keep getting better all your life.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0E8D5-16F5-B9FB-DCE5-A2634E8AD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473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C65C5-DD1D-1A0A-704A-09F1C3A84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4AD9C-7F42-3E33-C658-B196229FB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76DD7-5224-5215-288F-C719262B2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 one should spend their life in a career they don’t love.</a:t>
            </a:r>
          </a:p>
          <a:p>
            <a:r>
              <a:rPr lang="en-US" dirty="0"/>
              <a:t>It’s important to take pride in your work.</a:t>
            </a:r>
          </a:p>
          <a:p>
            <a:r>
              <a:rPr lang="en-US" dirty="0"/>
              <a:t>Your work must provide satisfaction.</a:t>
            </a:r>
          </a:p>
          <a:p>
            <a:r>
              <a:rPr lang="en-US" dirty="0"/>
              <a:t>We all have intellectual and social needs for purpose.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7913BE-2E35-D1E9-68AF-BFD7D803A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970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C2F43-8EFB-6F77-5683-6C9F50874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C49BA-6CDA-2714-088A-ACFEEB197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34090-BCE8-2570-A458-3AF9B0187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began our discussion with an observation that digital electronics had changed the world from the one even your parents experienced.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91FCA6-3525-F51A-31D6-C6294A99E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6599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57E6F-D3C2-E366-BCA7-214C41797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are 20 in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0E7D5-7CF9-4E41-D0D3-1B06E854B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3691353" cy="4779963"/>
          </a:xfrm>
        </p:spPr>
        <p:txBody>
          <a:bodyPr>
            <a:normAutofit fontScale="92500"/>
          </a:bodyPr>
          <a:lstStyle/>
          <a:p>
            <a:r>
              <a:rPr lang="en-US" dirty="0"/>
              <a:t>TV has never had snow.</a:t>
            </a:r>
          </a:p>
          <a:p>
            <a:r>
              <a:rPr lang="en-US" dirty="0"/>
              <a:t>You could listen to any song you want anytime you want.</a:t>
            </a:r>
          </a:p>
          <a:p>
            <a:r>
              <a:rPr lang="en-US" dirty="0"/>
              <a:t>Phones have always had apps.</a:t>
            </a:r>
          </a:p>
          <a:p>
            <a:r>
              <a:rPr lang="en-US" dirty="0"/>
              <a:t>Cameras have never used film.</a:t>
            </a:r>
          </a:p>
          <a:p>
            <a:r>
              <a:rPr lang="en-US" dirty="0"/>
              <a:t>You can buy anything online.</a:t>
            </a:r>
          </a:p>
          <a:p>
            <a:r>
              <a:rPr lang="en-US" dirty="0"/>
              <a:t>Everyone has always had computers.</a:t>
            </a:r>
          </a:p>
          <a:p>
            <a:r>
              <a:rPr lang="en-US" dirty="0"/>
              <a:t>Music has never has hiss.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00452-D0A6-60D3-AD44-0AA9EC4D0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3F8D48-ED09-E52A-E6BA-E548DF251C0F}"/>
              </a:ext>
            </a:extLst>
          </p:cNvPr>
          <p:cNvSpPr txBox="1">
            <a:spLocks/>
          </p:cNvSpPr>
          <p:nvPr/>
        </p:nvSpPr>
        <p:spPr>
          <a:xfrm>
            <a:off x="4707523" y="1176869"/>
            <a:ext cx="36913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But none of these statements are true for your parents.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1912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57E6F-D3C2-E366-BCA7-214C41797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made this possible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0E7D5-7CF9-4E41-D0D3-1B06E854B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3691353" cy="4779963"/>
          </a:xfrm>
        </p:spPr>
        <p:txBody>
          <a:bodyPr>
            <a:normAutofit/>
          </a:bodyPr>
          <a:lstStyle/>
          <a:p>
            <a:r>
              <a:rPr lang="en-US" dirty="0"/>
              <a:t>Positional numbers</a:t>
            </a:r>
          </a:p>
          <a:p>
            <a:r>
              <a:rPr lang="en-US" dirty="0"/>
              <a:t>Digital circuits</a:t>
            </a:r>
          </a:p>
          <a:p>
            <a:r>
              <a:rPr lang="en-US" dirty="0"/>
              <a:t>Microelectronics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00452-D0A6-60D3-AD44-0AA9EC4D0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3F8D48-ED09-E52A-E6BA-E548DF251C0F}"/>
              </a:ext>
            </a:extLst>
          </p:cNvPr>
          <p:cNvSpPr txBox="1">
            <a:spLocks/>
          </p:cNvSpPr>
          <p:nvPr/>
        </p:nvSpPr>
        <p:spPr>
          <a:xfrm>
            <a:off x="4707523" y="1176869"/>
            <a:ext cx="36913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Three key technologies made this possible.</a:t>
            </a:r>
          </a:p>
        </p:txBody>
      </p:sp>
    </p:spTree>
    <p:extLst>
      <p:ext uri="{BB962C8B-B14F-4D97-AF65-F5344CB8AC3E}">
        <p14:creationId xmlns:p14="http://schemas.microsoft.com/office/powerpoint/2010/main" val="114448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57E6F-D3C2-E366-BCA7-214C41797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made this possible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0E7D5-7CF9-4E41-D0D3-1B06E854B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3691353" cy="47799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Positional numbers</a:t>
            </a:r>
          </a:p>
          <a:p>
            <a:r>
              <a:rPr lang="en-US" dirty="0"/>
              <a:t>Digital circuits</a:t>
            </a:r>
          </a:p>
          <a:p>
            <a:r>
              <a:rPr lang="en-US" dirty="0"/>
              <a:t>Microelectronics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00452-D0A6-60D3-AD44-0AA9EC4D0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3F8D48-ED09-E52A-E6BA-E548DF251C0F}"/>
              </a:ext>
            </a:extLst>
          </p:cNvPr>
          <p:cNvSpPr txBox="1">
            <a:spLocks/>
          </p:cNvSpPr>
          <p:nvPr/>
        </p:nvSpPr>
        <p:spPr>
          <a:xfrm>
            <a:off x="4707523" y="1176869"/>
            <a:ext cx="36913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Positional number systems, where each position is a power of the base, were invented by the Babylonians, making arithmetic simple.</a:t>
            </a:r>
          </a:p>
          <a:p>
            <a:r>
              <a:rPr lang="en-US" dirty="0"/>
              <a:t>(Consider the alternative of doing addition in Roman numerals.)</a:t>
            </a:r>
          </a:p>
        </p:txBody>
      </p:sp>
    </p:spTree>
    <p:extLst>
      <p:ext uri="{BB962C8B-B14F-4D97-AF65-F5344CB8AC3E}">
        <p14:creationId xmlns:p14="http://schemas.microsoft.com/office/powerpoint/2010/main" val="30857297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57E6F-D3C2-E366-BCA7-214C41797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made this possible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0E7D5-7CF9-4E41-D0D3-1B06E854B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3691353" cy="4779963"/>
          </a:xfrm>
        </p:spPr>
        <p:txBody>
          <a:bodyPr>
            <a:normAutofit/>
          </a:bodyPr>
          <a:lstStyle/>
          <a:p>
            <a:r>
              <a:rPr lang="en-US" dirty="0"/>
              <a:t>Positional numbers</a:t>
            </a:r>
          </a:p>
          <a:p>
            <a:r>
              <a:rPr lang="en-US" dirty="0">
                <a:solidFill>
                  <a:srgbClr val="C00000"/>
                </a:solidFill>
              </a:rPr>
              <a:t>Digital circuits</a:t>
            </a:r>
          </a:p>
          <a:p>
            <a:r>
              <a:rPr lang="en-US" dirty="0"/>
              <a:t>Microelectronics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00452-D0A6-60D3-AD44-0AA9EC4D0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3F8D48-ED09-E52A-E6BA-E548DF251C0F}"/>
              </a:ext>
            </a:extLst>
          </p:cNvPr>
          <p:cNvSpPr txBox="1">
            <a:spLocks/>
          </p:cNvSpPr>
          <p:nvPr/>
        </p:nvSpPr>
        <p:spPr>
          <a:xfrm>
            <a:off x="4707523" y="1176869"/>
            <a:ext cx="36913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Digital circuits with a </a:t>
            </a:r>
            <a:r>
              <a:rPr lang="en-US" i="1" dirty="0">
                <a:solidFill>
                  <a:srgbClr val="C00000"/>
                </a:solidFill>
              </a:rPr>
              <a:t>noise margin </a:t>
            </a:r>
            <a:r>
              <a:rPr lang="en-US" dirty="0"/>
              <a:t>that allows them to give the correct output, even if there’s some noise on the input.</a:t>
            </a:r>
          </a:p>
        </p:txBody>
      </p:sp>
    </p:spTree>
    <p:extLst>
      <p:ext uri="{BB962C8B-B14F-4D97-AF65-F5344CB8AC3E}">
        <p14:creationId xmlns:p14="http://schemas.microsoft.com/office/powerpoint/2010/main" val="1446409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57E6F-D3C2-E366-BCA7-214C41797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made this possible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30E7D5-7CF9-4E41-D0D3-1B06E854B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3691353" cy="4779963"/>
          </a:xfrm>
        </p:spPr>
        <p:txBody>
          <a:bodyPr>
            <a:normAutofit/>
          </a:bodyPr>
          <a:lstStyle/>
          <a:p>
            <a:r>
              <a:rPr lang="en-US" dirty="0"/>
              <a:t>Positional numbers</a:t>
            </a:r>
          </a:p>
          <a:p>
            <a:r>
              <a:rPr lang="en-US" dirty="0"/>
              <a:t>Digital circuits</a:t>
            </a:r>
          </a:p>
          <a:p>
            <a:r>
              <a:rPr lang="en-US" dirty="0">
                <a:solidFill>
                  <a:srgbClr val="C00000"/>
                </a:solidFill>
              </a:rPr>
              <a:t>Microelectronics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D00452-D0A6-60D3-AD44-0AA9EC4D0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3F8D48-ED09-E52A-E6BA-E548DF251C0F}"/>
              </a:ext>
            </a:extLst>
          </p:cNvPr>
          <p:cNvSpPr txBox="1">
            <a:spLocks/>
          </p:cNvSpPr>
          <p:nvPr/>
        </p:nvSpPr>
        <p:spPr>
          <a:xfrm>
            <a:off x="4707523" y="1176869"/>
            <a:ext cx="3691353" cy="4779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 can now throw billions of digital circuits at a problem.</a:t>
            </a:r>
          </a:p>
          <a:p>
            <a:r>
              <a:rPr lang="en-US" dirty="0"/>
              <a:t>You can have as many as you like, they take almost no space, and you can power them with a small battery.</a:t>
            </a:r>
          </a:p>
        </p:txBody>
      </p:sp>
    </p:spTree>
    <p:extLst>
      <p:ext uri="{BB962C8B-B14F-4D97-AF65-F5344CB8AC3E}">
        <p14:creationId xmlns:p14="http://schemas.microsoft.com/office/powerpoint/2010/main" val="2544262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9B4EF6-A56D-ED31-7DDA-C06982A5D8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the world is not done changing.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71C1B9-9E8A-5189-4312-C2B72BE48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3532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5B2F4-F1E6-CAAE-9FFC-4D0F93A1F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then we talked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47CA0-FB59-4574-6F28-7404C8E99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talked the OS and then about  how a search engine works.</a:t>
            </a:r>
          </a:p>
          <a:p>
            <a:br>
              <a:rPr lang="en-US" dirty="0"/>
            </a:br>
            <a:r>
              <a:rPr lang="en-US" dirty="0"/>
              <a:t>You built an HTML parser, programs to read web pages and serve them up, and how to memory map a hash table.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075522-27EF-56AA-3FC1-A55C349A6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603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07979-2C86-EC1B-4C55-509951E8E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I did better this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CB4C1-1534-4DD3-97EE-D069B35AE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got tee shirts.  (Yippee!)</a:t>
            </a:r>
          </a:p>
          <a:p>
            <a:r>
              <a:rPr lang="en-US" dirty="0"/>
              <a:t>I updated a number of autograded assignments before the class started, including Utf8 and Multithreaded file operations.</a:t>
            </a:r>
          </a:p>
          <a:p>
            <a:r>
              <a:rPr lang="en-US" dirty="0"/>
              <a:t>I finally explained how to do a form plugin to LinuxTinyServer using GET.</a:t>
            </a:r>
          </a:p>
          <a:p>
            <a:r>
              <a:rPr lang="en-US" dirty="0"/>
              <a:t>I got my robots.txt assignment written.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568791-BE36-F054-BAC5-1CAB378FF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86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437D6-BBEF-CAD4-F113-4887EDBCB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4EF7A-4A81-0CAA-3D59-4BD7ED4E0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I’ll do better next time</a:t>
            </a:r>
            <a:br>
              <a:rPr lang="en-US" sz="2800" dirty="0"/>
            </a:br>
            <a:r>
              <a:rPr lang="en-US" sz="2400" dirty="0"/>
              <a:t>(assuming there is one)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9168B-5400-D77B-CCDD-5C4147254F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always learn something.</a:t>
            </a:r>
          </a:p>
          <a:p>
            <a:r>
              <a:rPr lang="en-US" dirty="0"/>
              <a:t>I’d like to update and improve the Bloom filter and expression parser assignments.</a:t>
            </a:r>
          </a:p>
          <a:p>
            <a:r>
              <a:rPr lang="en-US" dirty="0"/>
              <a:t>I’m thinking of possibly adding a constraint solver assignment.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84E78-2394-1E6D-FA21-6FBE2AFC3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3557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8B6EB-3E21-301D-B060-3BC8CF95D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B6A0B-AC81-27C1-0840-980743F2D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wish you all great success in life and I hope some of what we talked about here will be useful.</a:t>
            </a:r>
          </a:p>
          <a:p>
            <a:endParaRPr lang="en-US" dirty="0"/>
          </a:p>
          <a:p>
            <a:r>
              <a:rPr lang="en-US" dirty="0"/>
              <a:t>Thank you for being my students.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FFCCA4-849D-C54B-1775-1A79FAE97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374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F2B651-D5BF-82E8-991C-060E35F55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DB1CD0-D66C-6A2B-24EC-2102F8139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774" y="1292088"/>
            <a:ext cx="4731026" cy="29964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B66C19-1E0B-71D0-8C73-110C933CDD3B}"/>
              </a:ext>
            </a:extLst>
          </p:cNvPr>
          <p:cNvSpPr txBox="1"/>
          <p:nvPr/>
        </p:nvSpPr>
        <p:spPr>
          <a:xfrm>
            <a:off x="384313" y="1292087"/>
            <a:ext cx="3465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Please take the survey at </a:t>
            </a:r>
            <a:r>
              <a:rPr lang="en-US" dirty="0">
                <a:hlinkClick r:id="rId3"/>
              </a:rPr>
              <a:t>https://umich.bluera.com/umich/</a:t>
            </a:r>
            <a:r>
              <a:rPr lang="en-US" dirty="0"/>
              <a:t> before April 22.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780643-7BFB-D445-DDAE-3B55DA5651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5611" y="1292088"/>
            <a:ext cx="4721189" cy="299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061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7083-01DE-E344-C110-E8CEC2699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02C8B2A-039C-2B93-230E-7CDAFED3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67F898-0735-7114-E34F-4220672603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774" y="1292088"/>
            <a:ext cx="4731026" cy="29964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9807259-37E9-7F5E-C0E3-7FD05B98A75D}"/>
              </a:ext>
            </a:extLst>
          </p:cNvPr>
          <p:cNvSpPr txBox="1"/>
          <p:nvPr/>
        </p:nvSpPr>
        <p:spPr>
          <a:xfrm>
            <a:off x="384313" y="1292087"/>
            <a:ext cx="34654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Maybe say something nice at ratemyprofessors.com.</a:t>
            </a:r>
          </a:p>
          <a:p>
            <a:endParaRPr lang="en-US" dirty="0"/>
          </a:p>
          <a:p>
            <a:r>
              <a:rPr lang="en-US" dirty="0"/>
              <a:t>(But you’ll have to add a 498 class.)</a:t>
            </a:r>
          </a:p>
        </p:txBody>
      </p:sp>
    </p:spTree>
    <p:extLst>
      <p:ext uri="{BB962C8B-B14F-4D97-AF65-F5344CB8AC3E}">
        <p14:creationId xmlns:p14="http://schemas.microsoft.com/office/powerpoint/2010/main" val="14972226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03BBF-4616-76F0-5174-4A50924A5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84B7C-35D5-B947-560E-66FEF782F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6C3CB-764A-3682-2787-A8826DBA2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final exam review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reflections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commencement address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F40A7-41F3-8119-E5FD-E7D43A7A4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922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1752600" y="5334000"/>
            <a:ext cx="6019800" cy="914400"/>
          </a:xfrm>
          <a:prstGeom prst="rect">
            <a:avLst/>
          </a:prstGeom>
        </p:spPr>
        <p:txBody>
          <a:bodyPr>
            <a:normAutofit fontScale="70000" lnSpcReduction="20000"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900" dirty="0"/>
              <a:t>Steve Jobs commencement address at Stanford in 2005.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r>
              <a:rPr lang="en-US" sz="2900" dirty="0">
                <a:hlinkClick r:id="rId3"/>
              </a:rPr>
              <a:t>https://www.youtube.com/watch?v=UF8uR6Z6KLc</a:t>
            </a:r>
            <a:endParaRPr kumimoji="0" lang="en-US" sz="2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533400"/>
            <a:ext cx="663500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26788</TotalTime>
  <Words>952</Words>
  <Application>Microsoft Office PowerPoint</Application>
  <PresentationFormat>On-screen Show (4:3)</PresentationFormat>
  <Paragraphs>169</Paragraphs>
  <Slides>28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Open Sans</vt:lpstr>
      <vt:lpstr>Verdana</vt:lpstr>
      <vt:lpstr>Office Theme</vt:lpstr>
      <vt:lpstr>EECS 498 System Design of a Search Engine Winter 2026 Lecture 25:  Review and reflections</vt:lpstr>
      <vt:lpstr>agenda</vt:lpstr>
      <vt:lpstr>agenda</vt:lpstr>
      <vt:lpstr>remaining schedule</vt:lpstr>
      <vt:lpstr>details</vt:lpstr>
      <vt:lpstr>presentation order</vt:lpstr>
      <vt:lpstr>agenda</vt:lpstr>
      <vt:lpstr>W25 final</vt:lpstr>
      <vt:lpstr>agenda</vt:lpstr>
      <vt:lpstr>PowerPoint Presentation</vt:lpstr>
      <vt:lpstr>outcomes</vt:lpstr>
      <vt:lpstr>observations</vt:lpstr>
      <vt:lpstr>observations</vt:lpstr>
      <vt:lpstr>observations</vt:lpstr>
      <vt:lpstr>if you are 20 in 2024</vt:lpstr>
      <vt:lpstr>what made this possible</vt:lpstr>
      <vt:lpstr>what made this possible</vt:lpstr>
      <vt:lpstr>what made this possible</vt:lpstr>
      <vt:lpstr>what made this possible</vt:lpstr>
      <vt:lpstr>PowerPoint Presentation</vt:lpstr>
      <vt:lpstr>then we talked code</vt:lpstr>
      <vt:lpstr>what I did better this time</vt:lpstr>
      <vt:lpstr>what I’ll do better next time (assuming there is one)</vt:lpstr>
      <vt:lpstr>thank you</vt:lpstr>
      <vt:lpstr>PowerPoint Presentation</vt:lpstr>
      <vt:lpstr>PowerPoint Presentation</vt:lpstr>
      <vt:lpstr>agenda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Review and reflections</dc:title>
  <dc:creator>Nicole Hamilton</dc:creator>
  <cp:lastModifiedBy>Nicole Hamilton</cp:lastModifiedBy>
  <cp:revision>805</cp:revision>
  <dcterms:created xsi:type="dcterms:W3CDTF">2014-10-28T21:56:04Z</dcterms:created>
  <dcterms:modified xsi:type="dcterms:W3CDTF">2026-10-13T23:55:08Z</dcterms:modified>
</cp:coreProperties>
</file>